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3"/>
    <p:sldId id="1474" r:id="rId4"/>
    <p:sldId id="1470" r:id="rId6"/>
    <p:sldId id="1472" r:id="rId7"/>
    <p:sldId id="1478" r:id="rId8"/>
    <p:sldId id="1480" r:id="rId9"/>
    <p:sldId id="1437" r:id="rId10"/>
    <p:sldId id="1473" r:id="rId11"/>
  </p:sldIdLst>
  <p:sldSz cx="12192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E7A"/>
    <a:srgbClr val="687784"/>
    <a:srgbClr val="3B454B"/>
    <a:srgbClr val="7E8E99"/>
    <a:srgbClr val="2F2F2F"/>
    <a:srgbClr val="5F5F5F"/>
    <a:srgbClr val="FDFDFD"/>
    <a:srgbClr val="7F8D99"/>
    <a:srgbClr val="97A7B4"/>
    <a:srgbClr val="7E8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53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27345-2957-40F2-9CBA-D773FB65E2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D0F24-4CEF-4CCF-B18A-D7CD8D814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/>
          <p:nvPr>
            <p:ph type="pic" sz="quarter" idx="12" hasCustomPrompt="1"/>
          </p:nvPr>
        </p:nvSpPr>
        <p:spPr>
          <a:xfrm>
            <a:off x="1301462" y="2305451"/>
            <a:ext cx="5393806" cy="33804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/>
          <p:nvPr>
            <p:ph type="pic" sz="quarter" idx="10"/>
          </p:nvPr>
        </p:nvSpPr>
        <p:spPr>
          <a:xfrm>
            <a:off x="5164496" y="2172280"/>
            <a:ext cx="1900261" cy="33642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/>
          <p:nvPr>
            <p:ph type="pic" sz="quarter" idx="13"/>
          </p:nvPr>
        </p:nvSpPr>
        <p:spPr>
          <a:xfrm>
            <a:off x="5284964" y="2792125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/>
          <p:nvPr>
            <p:ph type="pic" sz="quarter" idx="14"/>
          </p:nvPr>
        </p:nvSpPr>
        <p:spPr>
          <a:xfrm>
            <a:off x="6473147" y="2792125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/>
          <p:nvPr>
            <p:ph type="pic" sz="quarter" idx="15"/>
          </p:nvPr>
        </p:nvSpPr>
        <p:spPr>
          <a:xfrm>
            <a:off x="7597865" y="2792125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/>
          <p:nvPr>
            <p:ph type="pic" sz="quarter" idx="16"/>
          </p:nvPr>
        </p:nvSpPr>
        <p:spPr>
          <a:xfrm>
            <a:off x="2965962" y="2792125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/>
          <p:nvPr>
            <p:ph type="pic" sz="quarter" idx="17"/>
          </p:nvPr>
        </p:nvSpPr>
        <p:spPr>
          <a:xfrm>
            <a:off x="4090680" y="2792125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/>
          <p:nvPr>
            <p:ph type="pic" sz="quarter" idx="10"/>
          </p:nvPr>
        </p:nvSpPr>
        <p:spPr>
          <a:xfrm>
            <a:off x="500485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2" name="Picture Placeholder 6"/>
          <p:cNvSpPr/>
          <p:nvPr>
            <p:ph type="pic" sz="quarter" idx="11"/>
          </p:nvPr>
        </p:nvSpPr>
        <p:spPr>
          <a:xfrm>
            <a:off x="3423364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3" name="Picture Placeholder 6"/>
          <p:cNvSpPr/>
          <p:nvPr>
            <p:ph type="pic" sz="quarter" idx="12"/>
          </p:nvPr>
        </p:nvSpPr>
        <p:spPr>
          <a:xfrm>
            <a:off x="6346243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4" name="Picture Placeholder 6"/>
          <p:cNvSpPr/>
          <p:nvPr>
            <p:ph type="pic" sz="quarter" idx="13"/>
          </p:nvPr>
        </p:nvSpPr>
        <p:spPr>
          <a:xfrm>
            <a:off x="9269122" y="2018341"/>
            <a:ext cx="2422394" cy="2349381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el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7784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19098" r="-1" b="41601"/>
          <a:stretch>
            <a:fillRect/>
          </a:stretch>
        </p:blipFill>
        <p:spPr>
          <a:xfrm>
            <a:off x="-101600" y="3552824"/>
            <a:ext cx="12192000" cy="3552826"/>
          </a:xfrm>
          <a:custGeom>
            <a:avLst/>
            <a:gdLst>
              <a:gd name="connsiteX0" fmla="*/ 0 w 12192000"/>
              <a:gd name="connsiteY0" fmla="*/ 0 h 6644097"/>
              <a:gd name="connsiteX1" fmla="*/ 12192000 w 12192000"/>
              <a:gd name="connsiteY1" fmla="*/ 0 h 6644097"/>
              <a:gd name="connsiteX2" fmla="*/ 12192000 w 12192000"/>
              <a:gd name="connsiteY2" fmla="*/ 6644097 h 6644097"/>
              <a:gd name="connsiteX3" fmla="*/ 0 w 12192000"/>
              <a:gd name="connsiteY3" fmla="*/ 6644097 h 664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644097">
                <a:moveTo>
                  <a:pt x="0" y="0"/>
                </a:moveTo>
                <a:lnTo>
                  <a:pt x="12192000" y="0"/>
                </a:lnTo>
                <a:lnTo>
                  <a:pt x="12192000" y="6644097"/>
                </a:lnTo>
                <a:lnTo>
                  <a:pt x="0" y="6644097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73"/>
          <a:stretch>
            <a:fillRect/>
          </a:stretch>
        </p:blipFill>
        <p:spPr>
          <a:xfrm>
            <a:off x="7632043" y="0"/>
            <a:ext cx="4559957" cy="12157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295"/>
            <a:ext cx="2052932" cy="20917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09" y="2546350"/>
            <a:ext cx="1161791" cy="16702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19098" r="-1" b="41601"/>
          <a:stretch>
            <a:fillRect/>
          </a:stretch>
        </p:blipFill>
        <p:spPr>
          <a:xfrm rot="10800000">
            <a:off x="0" y="0"/>
            <a:ext cx="12192000" cy="3552826"/>
          </a:xfrm>
          <a:custGeom>
            <a:avLst/>
            <a:gdLst>
              <a:gd name="connsiteX0" fmla="*/ 0 w 12192000"/>
              <a:gd name="connsiteY0" fmla="*/ 0 h 6644097"/>
              <a:gd name="connsiteX1" fmla="*/ 12192000 w 12192000"/>
              <a:gd name="connsiteY1" fmla="*/ 0 h 6644097"/>
              <a:gd name="connsiteX2" fmla="*/ 12192000 w 12192000"/>
              <a:gd name="connsiteY2" fmla="*/ 6644097 h 6644097"/>
              <a:gd name="connsiteX3" fmla="*/ 0 w 12192000"/>
              <a:gd name="connsiteY3" fmla="*/ 6644097 h 664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644097">
                <a:moveTo>
                  <a:pt x="0" y="0"/>
                </a:moveTo>
                <a:lnTo>
                  <a:pt x="12192000" y="0"/>
                </a:lnTo>
                <a:lnTo>
                  <a:pt x="12192000" y="6644097"/>
                </a:lnTo>
                <a:lnTo>
                  <a:pt x="0" y="6644097"/>
                </a:lnTo>
                <a:close/>
              </a:path>
            </a:pathLst>
          </a:custGeom>
        </p:spPr>
      </p:pic>
      <p:sp>
        <p:nvSpPr>
          <p:cNvPr id="45" name="文本框 44"/>
          <p:cNvSpPr txBox="1"/>
          <p:nvPr/>
        </p:nvSpPr>
        <p:spPr>
          <a:xfrm>
            <a:off x="7942580" y="4936490"/>
            <a:ext cx="39382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xx班级</a:t>
            </a:r>
            <a:endParaRPr lang="en-US" altLang="zh-CN" sz="28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2023</a:t>
            </a:r>
            <a:r>
              <a:rPr lang="zh-CN" altLang="en-US" sz="20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0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0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月</a:t>
            </a:r>
            <a:endParaRPr lang="zh-CN" altLang="en-US" sz="20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31140" y="1663065"/>
            <a:ext cx="11527155" cy="2762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2022-2023学年第</a:t>
            </a:r>
            <a:r>
              <a:rPr lang="zh-CN" altLang="en-US" sz="44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</a:t>
            </a:r>
            <a:r>
              <a:rPr lang="en-US" altLang="zh-CN" sz="44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学期</a:t>
            </a:r>
            <a:endParaRPr lang="en-US" altLang="zh-CN" sz="4400" b="1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lnSpc>
                <a:spcPct val="180000"/>
              </a:lnSpc>
            </a:pPr>
            <a:r>
              <a:rPr lang="en-US" altLang="zh-CN" sz="5400" b="1" dirty="0">
                <a:solidFill>
                  <a:srgbClr val="687784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72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诚信考试</a:t>
            </a:r>
            <a:r>
              <a:rPr lang="zh-CN" altLang="en-US" sz="72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主题</a:t>
            </a:r>
            <a:r>
              <a:rPr lang="en-US" altLang="zh-CN" sz="72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班会</a:t>
            </a:r>
            <a:endParaRPr lang="en-US" altLang="zh-CN" sz="7200" b="1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871357" y="2859314"/>
            <a:ext cx="24492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9565" y="811530"/>
            <a:ext cx="1105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考试时间</a:t>
            </a:r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安排：</a:t>
            </a:r>
            <a:endParaRPr lang="zh-CN" altLang="en-US" sz="28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4555" y="1664335"/>
            <a:ext cx="10274935" cy="1572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2022-2023学年第一学期期末考试安排将在开学后第二周进行。学校集中考试时间为2月22—24日，具体以学校公布为准；二级学院自行组织的考试在2月26日前完成；补考安排在3月4—5日进行。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9565" y="838835"/>
            <a:ext cx="1105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考场纪律：</a:t>
            </a:r>
            <a:endParaRPr lang="zh-CN" altLang="en-US" sz="28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3675" y="1517650"/>
            <a:ext cx="118046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（一）携带规定以外的物品进入考场或者未放在指定位置的；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（二）未在规定的座位参加考试的；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（三）考试开始信号发出前答题或者考试结束信号发出后继续答题的；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（四）在考试过程中旁窥、交头接耳、互打暗号或者手势的；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五）未经考试工作人员同意在考试过程中擅自离开考场的；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六）将试卷、答卷（含答题卡、答题纸等，下同）、草稿纸等考试用纸带出考场的；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（七）用规定以外的笔或者纸答题或者在试卷规定以外的地方书写姓名、考号或者以其他方式在答卷上标记信息的；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八）其他违反考场规则但尚未构成作弊的行为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8930" y="728345"/>
            <a:ext cx="1105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注意事项：</a:t>
            </a:r>
            <a:endParaRPr lang="zh-CN" altLang="en-US" sz="28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805" y="1250315"/>
            <a:ext cx="12101195" cy="4326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）公共基础课重修、 补修学生如遇与专业课考试时间冲突的情况，请向任课教师提交申请,由任课教师另外安排时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间补考。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）没有特殊注明，考试时长为120分钟/场，请看清场次参加考试。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）学生凭学生证参加考试，证件遗失者,凭所在学院证明(贴照片、盖章)入场。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）务必诚信考试，违规作弊一律给予处分!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）排除外界干扰，积极备考。正确认识考试对评价自己的重要性。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）提高自身修养，做一名诚实守信的大学生。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）严肃考风考纪,端正学习与考试的态度，严格遵守考试规章制度,实事求是，杜绝一切考试作弊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形式，严于自律。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）弘扬诚信正义。树立与不良风气作斗争的信心和勇气，勇于检举揭发考试作弊行为。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5785" y="1189990"/>
            <a:ext cx="10823575" cy="588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根据《浙江水利水电学院 学生违规处分规定》第三</a:t>
            </a:r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章</a:t>
            </a:r>
            <a:endParaRPr lang="zh-CN" altLang="en-US" sz="28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2" name="图片 1" descr="违规处分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9025" y="1889125"/>
            <a:ext cx="6993890" cy="1329055"/>
          </a:xfrm>
          <a:prstGeom prst="rect">
            <a:avLst/>
          </a:prstGeom>
        </p:spPr>
      </p:pic>
      <p:pic>
        <p:nvPicPr>
          <p:cNvPr id="25" name="图片 24" descr="违规处分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25" y="3224530"/>
            <a:ext cx="6994525" cy="280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违规处分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0" y="942340"/>
            <a:ext cx="6559550" cy="3259455"/>
          </a:xfrm>
          <a:prstGeom prst="rect">
            <a:avLst/>
          </a:prstGeom>
        </p:spPr>
      </p:pic>
      <p:pic>
        <p:nvPicPr>
          <p:cNvPr id="25" name="图片 24" descr="违规处分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85" y="4135120"/>
            <a:ext cx="6559550" cy="1628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5785" y="1189990"/>
            <a:ext cx="1105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根据《浙江水利水电学院 学士学位授予工作实施细则》第三条</a:t>
            </a:r>
            <a:endParaRPr lang="zh-CN" altLang="en-US"/>
          </a:p>
        </p:txBody>
      </p:sp>
      <p:pic>
        <p:nvPicPr>
          <p:cNvPr id="2" name="图片 1" descr="学委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0940" y="2197735"/>
            <a:ext cx="6911975" cy="2002790"/>
          </a:xfrm>
          <a:prstGeom prst="rect">
            <a:avLst/>
          </a:prstGeom>
        </p:spPr>
      </p:pic>
      <p:pic>
        <p:nvPicPr>
          <p:cNvPr id="5" name="图片 4" descr="学委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05" y="4200525"/>
            <a:ext cx="6913245" cy="92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6860" y="2160270"/>
            <a:ext cx="114617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rgbClr val="5F6E7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希望大家从我做起，严肃考风考纪，抵制不良考风，杜绝舞弊行为。</a:t>
            </a: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ctr">
              <a:buClrTx/>
              <a:buSzTx/>
              <a:buNone/>
            </a:pP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ctr">
              <a:buClrTx/>
              <a:buSzTx/>
              <a:buNone/>
            </a:pP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rgbClr val="5F6E7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为自己赢得一个真实的成绩!</a:t>
            </a: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buClrTx/>
              <a:buSzTx/>
              <a:buNone/>
            </a:pP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buClrTx/>
              <a:buSzTx/>
              <a:buNone/>
            </a:pP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rgbClr val="5F6E7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预祝大家考出优异成绩!</a:t>
            </a: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5595.001574803149,&quot;width&quot;:19200}"/>
</p:tagLst>
</file>

<file path=ppt/tags/tag2.xml><?xml version="1.0" encoding="utf-8"?>
<p:tagLst xmlns:p="http://schemas.openxmlformats.org/presentationml/2006/main">
  <p:tag name="KSO_WPP_MARK_KEY" val="ff40ceb5-a871-4b18-b60a-9733699ef7d4"/>
  <p:tag name="COMMONDATA" val="eyJjb3VudCI6MiwiaGRpZCI6IjY4MDk4OTJmMzgxMDg1ZGZiZjZkZGM0YTIzYTUwNTYwIiwidXNlckNvdW50IjoyfQ=="/>
</p:tagLst>
</file>

<file path=ppt/theme/theme1.xml><?xml version="1.0" encoding="utf-8"?>
<a:theme xmlns:a="http://schemas.openxmlformats.org/drawingml/2006/main" name="Office 主题​​">
  <a:themeElements>
    <a:clrScheme name="自定义 1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E8E99"/>
      </a:accent1>
      <a:accent2>
        <a:srgbClr val="3B454B"/>
      </a:accent2>
      <a:accent3>
        <a:srgbClr val="7E8E99"/>
      </a:accent3>
      <a:accent4>
        <a:srgbClr val="3B454B"/>
      </a:accent4>
      <a:accent5>
        <a:srgbClr val="7E8E99"/>
      </a:accent5>
      <a:accent6>
        <a:srgbClr val="3B454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WPS 演示</Application>
  <PresentationFormat>宽屏</PresentationFormat>
  <Paragraphs>233</Paragraphs>
  <Slides>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Source Sans Pro</vt:lpstr>
      <vt:lpstr>华文中宋</vt:lpstr>
      <vt:lpstr>微软雅黑</vt:lpstr>
      <vt:lpstr>Helvetica Light</vt:lpstr>
      <vt:lpstr>AgencyFB</vt:lpstr>
      <vt:lpstr>Segoe Print</vt:lpstr>
      <vt:lpstr>Open Sans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康伟 余</dc:creator>
  <cp:lastModifiedBy>吕宏（Luc）</cp:lastModifiedBy>
  <cp:revision>11</cp:revision>
  <dcterms:created xsi:type="dcterms:W3CDTF">1900-01-01T00:00:00Z</dcterms:created>
  <dcterms:modified xsi:type="dcterms:W3CDTF">2023-02-14T11:09:46Z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KSOTemplateUUID">
    <vt:lpwstr>v1.0_mb_81xqX3goxS0qdhqqenvFPw==</vt:lpwstr>
  </property>
  <property fmtid="{D5CDD505-2E9C-101B-9397-08002B2CF9AE}" pid="4" name="ICV">
    <vt:lpwstr>2AFFFD65092F49F69D98430B48FE4A5F</vt:lpwstr>
  </property>
</Properties>
</file>